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68" r:id="rId6"/>
    <p:sldId id="269" r:id="rId7"/>
    <p:sldId id="264" r:id="rId8"/>
    <p:sldId id="265" r:id="rId9"/>
    <p:sldId id="27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A7%D9%84%D8%AC%D8%B2%D8%A7%D8%A6%D8%B1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ar.wikipedia.org/wiki/%D8%A7%D9%84%D9%82%D8%A7%D9%87%D8%B1%D8%A9" TargetMode="External"/><Relationship Id="rId7" Type="http://schemas.openxmlformats.org/officeDocument/2006/relationships/hyperlink" Target="https://ar.wikipedia.org/wiki/%D9%85%D8%AC%D9%84%D8%B3_%D8%A7%D9%84%D8%AA%D8%B9%D8%A7%D9%88%D9%86_%D9%84%D8%AF%D9%88%D9%84_%D8%A7%D9%84%D8%AE%D9%84%D9%8A%D8%AC_%D8%A7%D9%84%D8%B9%D8%B1%D8%A8%D9%8A%D8%A9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s://ar.wikipedia.org/wiki/%D9%85%D8%B5%D8%B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.wikipedia.org/wiki/%D9%85%D8%AD%D9%85%D8%AF_%D8%B9%D8%A8%D8%AF_%D8%A7%D9%84%D9%82%D8%A7%D8%AF%D8%B1_%D8%AD%D8%A7%D8%AA%D9%85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ar.wikipedia.org/wiki/4_%D9%8A%D9%88%D9%84%D9%8A%D9%88" TargetMode="External"/><Relationship Id="rId10" Type="http://schemas.openxmlformats.org/officeDocument/2006/relationships/hyperlink" Target="https://ar.wikipedia.org/wiki/%D8%AA%D9%88%D9%86%D8%B3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ar.wikipedia.org/wiki/%D8%A7%D9%84%D9%85%D8%BA%D8%B1%D8%A8" TargetMode="Externa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A5%D8%B9%D9%84%D8%A7%D9%86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ar.wikipedia.org/wiki/30_%D9%85%D8%A7%D9%8A%D9%88" TargetMode="External"/><Relationship Id="rId2" Type="http://schemas.openxmlformats.org/officeDocument/2006/relationships/hyperlink" Target="https://ar.wikipedia.org/wiki/%D8%A7%D9%84%D9%82%D8%A7%D9%87%D8%B1%D8%A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ar.wikipedia.org/w/index.php?title=%D8%B3%D8%B9%D8%AF_%D9%84%D8%A8%D9%8A%D8%A8&amp;action=edit&amp;redlink=1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https://ar.wikipedia.org/wiki/19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الإذاعات والقنوات المتخصصة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10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858" y="116632"/>
            <a:ext cx="7992888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dirty="0" smtClean="0">
                <a:solidFill>
                  <a:srgbClr val="FF0000"/>
                </a:solidFill>
                <a:cs typeface="PT Bold Heading" pitchFamily="2" charset="-78"/>
              </a:rPr>
              <a:t>المحاضرة الرابعة</a:t>
            </a:r>
            <a:r>
              <a:rPr lang="ar-EG" sz="4400" dirty="0" smtClean="0">
                <a:cs typeface="PT Bold Heading" pitchFamily="2" charset="-78"/>
              </a:rPr>
              <a:t>: الراديو المتخصص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2060848"/>
            <a:ext cx="7992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ea typeface="Calibri"/>
                <a:cs typeface="Simplified Arabic"/>
              </a:rPr>
              <a:t>وجدت الإذاعات المسموعة (الراديو) المتخصصة على مستوى الملكية </a:t>
            </a:r>
            <a:r>
              <a:rPr lang="ar-EG" sz="2400" b="1" dirty="0" smtClean="0">
                <a:ea typeface="Calibri"/>
                <a:cs typeface="Simplified Arabic"/>
              </a:rPr>
              <a:t>والتمويل: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6449" y="2564904"/>
            <a:ext cx="396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prstClr val="black"/>
                </a:solidFill>
                <a:ea typeface="Calibri"/>
                <a:cs typeface="Simplified Arabic"/>
              </a:rPr>
              <a:t>الإذاعات الحكومية والإذاعات </a:t>
            </a:r>
            <a:r>
              <a:rPr lang="ar-EG" sz="2400" b="1" dirty="0" smtClean="0">
                <a:solidFill>
                  <a:prstClr val="black"/>
                </a:solidFill>
                <a:ea typeface="Calibri"/>
                <a:cs typeface="Simplified Arabic"/>
              </a:rPr>
              <a:t>التجارية.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653" y="302656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Simplified Arabic"/>
              </a:rPr>
              <a:t>اكتشف الأمريكان لنظام الشبكات الإذاعية عام </a:t>
            </a:r>
            <a:r>
              <a:rPr lang="ar-SA" sz="2400" b="1" dirty="0" smtClean="0">
                <a:ea typeface="Calibri"/>
                <a:cs typeface="Simplified Arabic"/>
              </a:rPr>
              <a:t>1926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83523" y="3488234"/>
            <a:ext cx="9288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2400" b="1" dirty="0">
                <a:ea typeface="Calibri"/>
                <a:cs typeface="PT Bold Heading" pitchFamily="2" charset="-78"/>
              </a:rPr>
              <a:t>الإذاعية المختلفة </a:t>
            </a:r>
            <a:r>
              <a:rPr lang="en-US" sz="2400" b="1" dirty="0">
                <a:ea typeface="Calibri"/>
                <a:cs typeface="PT Bold Heading" pitchFamily="2" charset="-78"/>
              </a:rPr>
              <a:t>local radio </a:t>
            </a:r>
            <a:r>
              <a:rPr lang="ar-EG" sz="2400" b="1" dirty="0">
                <a:ea typeface="Calibri"/>
                <a:cs typeface="PT Bold Heading" pitchFamily="2" charset="-78"/>
              </a:rPr>
              <a:t>والنوعية </a:t>
            </a:r>
            <a:r>
              <a:rPr lang="en-US" sz="2400" b="1" dirty="0" smtClean="0">
                <a:ea typeface="Calibri"/>
                <a:cs typeface="PT Bold Heading" pitchFamily="2" charset="-78"/>
              </a:rPr>
              <a:t>Specific </a:t>
            </a:r>
            <a:r>
              <a:rPr lang="en-US" sz="2400" b="1" dirty="0">
                <a:ea typeface="Calibri"/>
                <a:cs typeface="PT Bold Heading" pitchFamily="2" charset="-78"/>
              </a:rPr>
              <a:t>Radio </a:t>
            </a:r>
            <a:r>
              <a:rPr lang="ar-EG" sz="2400" b="1" dirty="0" smtClean="0">
                <a:ea typeface="Calibri"/>
                <a:cs typeface="PT Bold Heading" pitchFamily="2" charset="-78"/>
              </a:rPr>
              <a:t> والمتخصصة </a:t>
            </a:r>
            <a:r>
              <a:rPr lang="ar-EG" sz="2400" b="1" dirty="0">
                <a:ea typeface="Calibri"/>
                <a:cs typeface="PT Bold Heading" pitchFamily="2" charset="-78"/>
              </a:rPr>
              <a:t>في لون واحد </a:t>
            </a:r>
            <a:r>
              <a:rPr lang="ar-EG" sz="2400" b="1" dirty="0" smtClean="0">
                <a:ea typeface="Calibri"/>
                <a:cs typeface="PT Bold Heading" pitchFamily="2" charset="-78"/>
              </a:rPr>
              <a:t>.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859" y="4104654"/>
            <a:ext cx="7842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spc="-20" dirty="0">
                <a:ea typeface="Calibri"/>
                <a:cs typeface="Simplified Arabic"/>
              </a:rPr>
              <a:t>و</a:t>
            </a:r>
            <a:r>
              <a:rPr lang="ar-SA" sz="2400" b="1" spc="-20" dirty="0">
                <a:ea typeface="Calibri"/>
                <a:cs typeface="Simplified Arabic"/>
              </a:rPr>
              <a:t>يرجع تاريخ الراديو المتخصص إلى عام </a:t>
            </a:r>
            <a:r>
              <a:rPr lang="ar-SA" sz="2400" b="1" spc="-20" dirty="0" smtClean="0">
                <a:ea typeface="Calibri"/>
                <a:cs typeface="Simplified Arabic"/>
              </a:rPr>
              <a:t>1931</a:t>
            </a:r>
            <a:r>
              <a:rPr lang="ar-EG" sz="2400" b="1" spc="-20" dirty="0" smtClean="0">
                <a:ea typeface="Calibri"/>
                <a:cs typeface="Simplified Arabic"/>
              </a:rPr>
              <a:t>.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4670311"/>
            <a:ext cx="897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ea typeface="Calibri"/>
                <a:cs typeface="Simplified Arabic"/>
              </a:rPr>
              <a:t>الحرب العالمية الثانية قام الألمان بإنشاء إذاعة دينية تحت اسم "المعركة المسيحية السلمية"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036" y="60212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البداية كانت في التخصص على مست</a:t>
            </a:r>
            <a:r>
              <a:rPr lang="ar-EG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</a:t>
            </a:r>
            <a:r>
              <a:rPr lang="ar-EG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ى البرامج ثم على مستوى الوسيلة.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134076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latin typeface="Simplified Arabic"/>
                <a:ea typeface="Calibri"/>
                <a:cs typeface="PT Bold Heading" pitchFamily="2" charset="-78"/>
              </a:rPr>
              <a:t>نشأة الراديو المتخصص عالميا/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5111" y="513197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latin typeface="Simplified Arabic"/>
                <a:ea typeface="Calibri"/>
                <a:cs typeface="PT Bold Heading" pitchFamily="2" charset="-78"/>
              </a:rPr>
              <a:t>الحرب العالمية الأولى: 1914-1918</a:t>
            </a:r>
            <a:r>
              <a:rPr lang="ar-EG" dirty="0">
                <a:cs typeface="PT Bold Heading" pitchFamily="2" charset="-78"/>
              </a:rPr>
              <a:t>.</a:t>
            </a:r>
            <a:endParaRPr lang="ar-EG" b="1" dirty="0" smtClean="0">
              <a:latin typeface="Simplified Arabic"/>
              <a:ea typeface="Calibri"/>
              <a:cs typeface="PT Bold Heading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8775" y="511179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b="1" dirty="0" smtClean="0">
                <a:latin typeface="Simplified Arabic"/>
                <a:ea typeface="Calibri"/>
                <a:cs typeface="PT Bold Heading" pitchFamily="2" charset="-78"/>
              </a:rPr>
              <a:t>الحرب العالمية الثانية: 1939-1945</a:t>
            </a:r>
            <a:r>
              <a:rPr lang="ar-EG" dirty="0" smtClean="0">
                <a:cs typeface="PT Bold Heading" pitchFamily="2" charset="-78"/>
              </a:rPr>
              <a:t>.</a:t>
            </a:r>
            <a:endParaRPr lang="ar-EG" b="1" dirty="0" smtClean="0">
              <a:latin typeface="Simplified Arabic"/>
              <a:ea typeface="Calibri"/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054" y="5488486"/>
            <a:ext cx="3937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ea typeface="Calibri"/>
                <a:cs typeface="Simplified Arabic"/>
              </a:rPr>
              <a:t>كالإذاعة المصرية الموجهة إلى </a:t>
            </a:r>
            <a:r>
              <a:rPr lang="ar-SA" sz="2400" b="1" spc="-20" dirty="0" smtClean="0">
                <a:ea typeface="Calibri"/>
                <a:cs typeface="Simplified Arabic"/>
              </a:rPr>
              <a:t>أفريقيا</a:t>
            </a:r>
            <a:r>
              <a:rPr lang="ar-EG" sz="2400" b="1" spc="-2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66333" y="203544"/>
            <a:ext cx="665630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solidFill>
                  <a:srgbClr val="FF0000"/>
                </a:solidFill>
                <a:cs typeface="PT Bold Heading" pitchFamily="2" charset="-78"/>
              </a:rPr>
              <a:t>تابع نشأة </a:t>
            </a:r>
            <a:r>
              <a:rPr lang="ar-EG" sz="4000" dirty="0">
                <a:solidFill>
                  <a:srgbClr val="FF0000"/>
                </a:solidFill>
                <a:cs typeface="PT Bold Heading" pitchFamily="2" charset="-78"/>
              </a:rPr>
              <a:t>الراديو المتخصص عالميا/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011" y="1122583"/>
            <a:ext cx="866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 وكان من أهم أنواع الإذاعات المتخصصة التي ظهرت في العالم في ذلك الوقت: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6941" y="1700808"/>
            <a:ext cx="2656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1. إذاعات الأخبار: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1260" y="3645023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2. 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إذاعات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الموسيقى: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8352" y="3650735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إذاعات الأربعين.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470912" y="4265310"/>
            <a:ext cx="2503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3. إذاعات الطوائف: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93170" y="4839543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الأطفال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00" y="1700808"/>
            <a:ext cx="2018054" cy="14750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3" b="23846"/>
          <a:stretch/>
        </p:blipFill>
        <p:spPr bwMode="auto">
          <a:xfrm>
            <a:off x="5741638" y="2224028"/>
            <a:ext cx="1399221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1" t="1" b="18413"/>
          <a:stretch/>
        </p:blipFill>
        <p:spPr bwMode="auto">
          <a:xfrm>
            <a:off x="2123728" y="2224028"/>
            <a:ext cx="1304518" cy="6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4432"/>
            <a:ext cx="1880039" cy="1505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962936" y="4845136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المرأة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97346" y="4870734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العمال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92779" y="4845137"/>
            <a:ext cx="846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الجيش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1409" y="4824123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الفلاحين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6" y="5301208"/>
            <a:ext cx="1597719" cy="1411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23" y="5306802"/>
            <a:ext cx="1631034" cy="1405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44" y="5306802"/>
            <a:ext cx="1613976" cy="1405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15409"/>
            <a:ext cx="1624227" cy="1375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" y="5332399"/>
            <a:ext cx="1619672" cy="1358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325776" y="429163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التعليمية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6111" y="4265310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الدينية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95833" y="4265309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 smtClean="0">
                <a:ea typeface="Calibri"/>
                <a:cs typeface="Simplified Arabic"/>
              </a:rPr>
              <a:t>الحزبية</a:t>
            </a:r>
            <a:endParaRPr lang="en-US" sz="1600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7" grpId="0"/>
      <p:bldP spid="18" grpId="0"/>
      <p:bldP spid="19" grpId="0"/>
      <p:bldP spid="22" grpId="0"/>
      <p:bldP spid="28" grpId="0"/>
      <p:bldP spid="29" grpId="0"/>
      <p:bldP spid="30" grpId="0"/>
      <p:bldP spid="31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088" y="88181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800" b="1" smtClean="0"/>
              <a:pPr algn="ctr"/>
              <a:t>4</a:t>
            </a:fld>
            <a:endParaRPr lang="ar-SA" b="1" dirty="0"/>
          </a:p>
        </p:txBody>
      </p:sp>
      <p:sp>
        <p:nvSpPr>
          <p:cNvPr id="14" name="Rectangle 13"/>
          <p:cNvSpPr/>
          <p:nvPr/>
        </p:nvSpPr>
        <p:spPr>
          <a:xfrm>
            <a:off x="7938902" y="593153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مقدمة: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3454" y="1178493"/>
            <a:ext cx="1633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إذاعات </a:t>
            </a:r>
            <a:r>
              <a:rPr lang="ar-SA" sz="2400" b="1" dirty="0" smtClean="0">
                <a:ea typeface="Calibri"/>
                <a:cs typeface="Simplified Arabic"/>
              </a:rPr>
              <a:t>أهلية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r>
              <a:rPr lang="ar-SA" sz="2400" b="1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30500" y="208432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3600" b="1" dirty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ea typeface="Calibri"/>
                <a:cs typeface="PT Bold Heading" pitchFamily="2" charset="-78"/>
              </a:rPr>
              <a:t>الراديو المتخصص في مصر:</a:t>
            </a:r>
            <a:endParaRPr lang="en-US" sz="36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8319" y="1168270"/>
            <a:ext cx="300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ea typeface="Calibri"/>
                <a:cs typeface="Simplified Arabic"/>
              </a:rPr>
              <a:t>إذاعة </a:t>
            </a:r>
            <a:r>
              <a:rPr lang="ar-SA" sz="2400" b="1" dirty="0">
                <a:ea typeface="Calibri"/>
                <a:cs typeface="Simplified Arabic"/>
              </a:rPr>
              <a:t>مصر </a:t>
            </a:r>
            <a:r>
              <a:rPr lang="ar-SA" sz="2400" b="1" dirty="0" smtClean="0">
                <a:ea typeface="Calibri"/>
                <a:cs typeface="Simplified Arabic"/>
              </a:rPr>
              <a:t>الجديدة</a:t>
            </a:r>
            <a:r>
              <a:rPr lang="ar-EG" sz="2400" b="1" dirty="0" smtClean="0">
                <a:ea typeface="Calibri"/>
                <a:cs typeface="Simplified Arabic"/>
              </a:rPr>
              <a:t> 1925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5532" y="1178495"/>
            <a:ext cx="366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في ٣١ مایو </a:t>
            </a:r>
            <a:r>
              <a:rPr lang="ar-SA" sz="2400" b="1" dirty="0" smtClean="0">
                <a:ea typeface="Calibri"/>
                <a:cs typeface="Simplified Arabic"/>
              </a:rPr>
              <a:t>١٩٣٤</a:t>
            </a:r>
            <a:r>
              <a:rPr lang="ar-EG" sz="2400" b="1" dirty="0" smtClean="0">
                <a:ea typeface="Calibri"/>
                <a:cs typeface="Simplified Arabic"/>
              </a:rPr>
              <a:t>البث الحكومي.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098107" y="1668078"/>
            <a:ext cx="5016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أحمد سالم الذى قال عبارته الشهيرة "هنا </a:t>
            </a:r>
            <a:r>
              <a:rPr lang="ar-SA" sz="2400" b="1" dirty="0" smtClean="0">
                <a:ea typeface="Calibri"/>
                <a:cs typeface="Simplified Arabic"/>
              </a:rPr>
              <a:t>القاهرة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5853" y="1668078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ea typeface="Calibri"/>
                <a:cs typeface="Simplified Arabic"/>
              </a:rPr>
              <a:t>وتم تمصيرها في </a:t>
            </a:r>
            <a:r>
              <a:rPr lang="ar-SA" sz="2400" b="1" dirty="0" smtClean="0">
                <a:ea typeface="Calibri"/>
                <a:cs typeface="Simplified Arabic"/>
              </a:rPr>
              <a:t>عام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dirty="0" smtClean="0">
                <a:ea typeface="Calibri"/>
                <a:cs typeface="Simplified Arabic"/>
              </a:rPr>
              <a:t>1947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r>
              <a:rPr lang="ar-SA" sz="2400" b="1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448936" y="2157734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أربع </a:t>
            </a:r>
            <a:r>
              <a:rPr lang="ar-SA" sz="2400" b="1" dirty="0" smtClean="0">
                <a:ea typeface="Calibri"/>
                <a:cs typeface="Simplified Arabic"/>
              </a:rPr>
              <a:t>محطات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34556" y="2348880"/>
            <a:ext cx="7182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PT Bold Heading" panose="02010400000000000000" pitchFamily="2" charset="-78"/>
              </a:rPr>
              <a:t>التخصص</a:t>
            </a:r>
            <a:r>
              <a:rPr lang="ar-EG" sz="2400" b="1" spc="-40" dirty="0" smtClean="0">
                <a:ea typeface="Calibri"/>
                <a:cs typeface="Simplified Arabic"/>
              </a:rPr>
              <a:t>: </a:t>
            </a:r>
            <a:r>
              <a:rPr lang="ar-SA" sz="2400" b="1" spc="-40" dirty="0" smtClean="0">
                <a:ea typeface="Calibri"/>
                <a:cs typeface="Simplified Arabic"/>
              </a:rPr>
              <a:t>خلال </a:t>
            </a:r>
            <a:r>
              <a:rPr lang="ar-SA" sz="2400" b="1" spc="-40" dirty="0">
                <a:ea typeface="Calibri"/>
                <a:cs typeface="Simplified Arabic"/>
              </a:rPr>
              <a:t>الشبكة الثقافية والتي بدأت بالبرنامج </a:t>
            </a:r>
            <a:r>
              <a:rPr lang="ar-SA" sz="2400" b="1" spc="-40" dirty="0" smtClean="0">
                <a:ea typeface="Calibri"/>
                <a:cs typeface="Simplified Arabic"/>
              </a:rPr>
              <a:t>الأوروبي</a:t>
            </a:r>
            <a:r>
              <a:rPr lang="ar-EG" sz="2400" b="1" spc="-40" dirty="0" smtClean="0">
                <a:ea typeface="Calibri"/>
                <a:cs typeface="Simplified Arabic"/>
              </a:rPr>
              <a:t> 1934.</a:t>
            </a:r>
            <a:r>
              <a:rPr lang="ar-SA" sz="2400" b="1" spc="-40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66897"/>
            <a:ext cx="1545743" cy="1257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4" descr="دورة مجانية عبر الإنترنت لتعلم اللغة الإنجليزية - FOLLOW UP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26" y="2966897"/>
            <a:ext cx="1609328" cy="1287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56" y="2974888"/>
            <a:ext cx="1712656" cy="1252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12" y="2974889"/>
            <a:ext cx="1822293" cy="1252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7"/>
          <a:stretch/>
        </p:blipFill>
        <p:spPr bwMode="auto">
          <a:xfrm>
            <a:off x="7317293" y="3001177"/>
            <a:ext cx="1617948" cy="1244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084167" y="4365103"/>
            <a:ext cx="2787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400" b="1" spc="-40" dirty="0" smtClean="0">
                <a:ea typeface="Calibri"/>
                <a:cs typeface="Simplified Arabic"/>
              </a:rPr>
              <a:t>شبكة صوت العرب 1953.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4450679" y="4941168"/>
            <a:ext cx="448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ea typeface="Calibri"/>
                <a:cs typeface="Simplified Arabic"/>
              </a:rPr>
              <a:t>وإذاعة الشعب </a:t>
            </a:r>
            <a:r>
              <a:rPr lang="ar-SA" sz="2400" b="1" spc="-40" dirty="0" smtClean="0">
                <a:ea typeface="Calibri"/>
                <a:cs typeface="Simplified Arabic"/>
              </a:rPr>
              <a:t>1959</a:t>
            </a:r>
            <a:r>
              <a:rPr lang="ar-EG" sz="2400" b="1" spc="-40" dirty="0" smtClean="0">
                <a:ea typeface="Calibri"/>
                <a:cs typeface="Simplified Arabic"/>
              </a:rPr>
              <a:t> </a:t>
            </a:r>
            <a:r>
              <a:rPr lang="ar-SA" sz="2400" b="1" spc="-40" dirty="0" smtClean="0">
                <a:ea typeface="Calibri"/>
                <a:cs typeface="Simplified Arabic"/>
              </a:rPr>
              <a:t>كخدمة </a:t>
            </a:r>
            <a:r>
              <a:rPr lang="ar-SA" sz="2400" b="1" spc="-40" dirty="0">
                <a:ea typeface="Calibri"/>
                <a:cs typeface="Simplified Arabic"/>
              </a:rPr>
              <a:t>إذاعية </a:t>
            </a:r>
            <a:r>
              <a:rPr lang="ar-SA" sz="2400" b="1" spc="-40" dirty="0" smtClean="0">
                <a:ea typeface="Calibri"/>
                <a:cs typeface="Simplified Arabic"/>
              </a:rPr>
              <a:t>محلية</a:t>
            </a:r>
            <a:r>
              <a:rPr lang="ar-EG" sz="2400" b="1" spc="-40" dirty="0" smtClean="0">
                <a:ea typeface="Calibri"/>
                <a:cs typeface="Simplified Arabic"/>
              </a:rPr>
              <a:t>.</a:t>
            </a:r>
            <a:r>
              <a:rPr lang="ar-SA" sz="2400" b="1" spc="-40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741878" y="4341086"/>
            <a:ext cx="3417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ea typeface="Calibri"/>
                <a:cs typeface="Simplified Arabic"/>
              </a:rPr>
              <a:t>إذاعة البرنامج الثاني عام 1957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217009" y="4941167"/>
            <a:ext cx="336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spc="-40" dirty="0" smtClean="0">
                <a:ea typeface="Calibri"/>
                <a:cs typeface="Simplified Arabic"/>
              </a:rPr>
              <a:t>فالبرنامج </a:t>
            </a:r>
            <a:r>
              <a:rPr lang="ar-SA" sz="2400" b="1" spc="-40" dirty="0">
                <a:ea typeface="Calibri"/>
                <a:cs typeface="Simplified Arabic"/>
              </a:rPr>
              <a:t>الموسيقي عام 1968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5120515" y="5425631"/>
            <a:ext cx="381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spc="-40" dirty="0">
                <a:ea typeface="Calibri"/>
                <a:cs typeface="Simplified Arabic"/>
              </a:rPr>
              <a:t>إذاعة الأسكندرية المحلية عام 1954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456505" y="5425631"/>
            <a:ext cx="279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ea typeface="Calibri"/>
                <a:cs typeface="Simplified Arabic"/>
              </a:rPr>
              <a:t>الإذاعات الإقليمية (المحلية)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379317" y="5919264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الأخذ بنظام الشبكات عام 1981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05853" y="591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400" b="1" dirty="0">
                <a:ea typeface="Calibri"/>
                <a:cs typeface="Simplified Arabic"/>
              </a:rPr>
              <a:t>10 شبكات إذاعية وجد عدد 9 شبكات تمثل التخصص بأحد أوجهه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/>
      <p:bldP spid="4" grpId="0"/>
      <p:bldP spid="5" grpId="0"/>
      <p:bldP spid="6" grpId="0"/>
      <p:bldP spid="8" grpId="0"/>
      <p:bldP spid="11" grpId="0"/>
      <p:bldP spid="12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2539768" y="33265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حيث يتضمن قطاع الإذاعة:</a:t>
            </a:r>
            <a:endParaRPr lang="en-US" sz="3200" b="1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6009" y="1052736"/>
            <a:ext cx="575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1. الشبكة </a:t>
            </a:r>
            <a:r>
              <a:rPr lang="ar-EG" sz="2400" b="1" dirty="0">
                <a:ea typeface="Calibri"/>
                <a:cs typeface="Simplified Arabic"/>
              </a:rPr>
              <a:t>الرئيسة (</a:t>
            </a:r>
            <a:r>
              <a:rPr lang="ar-SA" sz="2400" b="1" dirty="0">
                <a:ea typeface="Calibri"/>
                <a:cs typeface="Simplified Arabic"/>
              </a:rPr>
              <a:t>إذعة البرنامج العام) كمحطة </a:t>
            </a:r>
            <a:r>
              <a:rPr lang="ar-SA" sz="2400" b="1" dirty="0" smtClean="0">
                <a:ea typeface="Calibri"/>
                <a:cs typeface="Simplified Arabic"/>
              </a:rPr>
              <a:t>عامة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r>
              <a:rPr lang="ar-SA" sz="2400" b="1" dirty="0" smtClean="0">
                <a:ea typeface="Calibri"/>
                <a:cs typeface="Simplified Arabic"/>
              </a:rPr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860248" y="1658441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2. </a:t>
            </a:r>
            <a:r>
              <a:rPr lang="ar-SA" sz="2400" b="1" dirty="0" smtClean="0">
                <a:ea typeface="Calibri"/>
                <a:cs typeface="Simplified Arabic"/>
              </a:rPr>
              <a:t>الشبكة </a:t>
            </a:r>
            <a:r>
              <a:rPr lang="ar-SA" sz="2400" b="1" dirty="0">
                <a:ea typeface="Calibri"/>
                <a:cs typeface="Simplified Arabic"/>
              </a:rPr>
              <a:t>الثقافية: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04048" y="1658442"/>
            <a:ext cx="1957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ea typeface="Calibri"/>
                <a:cs typeface="Simplified Arabic"/>
              </a:rPr>
              <a:t>البرنامج </a:t>
            </a:r>
            <a:r>
              <a:rPr lang="ar-SA" sz="2400" b="1" spc="-20" dirty="0" smtClean="0">
                <a:ea typeface="Calibri"/>
                <a:cs typeface="Simplified Arabic"/>
              </a:rPr>
              <a:t>الأوروبي</a:t>
            </a:r>
            <a:r>
              <a:rPr lang="ar-EG" sz="2400" b="1" spc="-20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337934" y="1679506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البرنامج </a:t>
            </a:r>
            <a:r>
              <a:rPr lang="ar-EG" sz="2400" b="1" dirty="0">
                <a:ea typeface="Calibri"/>
                <a:cs typeface="Simplified Arabic"/>
              </a:rPr>
              <a:t>الثقافي (الثاني</a:t>
            </a:r>
            <a:r>
              <a:rPr lang="ar-EG" sz="2400" b="1" dirty="0" smtClean="0">
                <a:ea typeface="Calibri"/>
                <a:cs typeface="Simplified Arabic"/>
              </a:rPr>
              <a:t>).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679506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ea typeface="Calibri"/>
                <a:cs typeface="Simplified Arabic"/>
              </a:rPr>
              <a:t>البرنامج </a:t>
            </a:r>
            <a:r>
              <a:rPr lang="ar-EG" sz="2400" b="1" dirty="0" smtClean="0">
                <a:ea typeface="Calibri"/>
                <a:cs typeface="Simplified Arabic"/>
              </a:rPr>
              <a:t>الموسيقي.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523715" y="2227611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3. </a:t>
            </a:r>
            <a:r>
              <a:rPr lang="ar-SA" sz="2400" b="1" dirty="0" smtClean="0">
                <a:ea typeface="Calibri"/>
                <a:cs typeface="Simplified Arabic"/>
              </a:rPr>
              <a:t>الشبكة </a:t>
            </a:r>
            <a:r>
              <a:rPr lang="ar-SA" sz="2400" b="1" dirty="0">
                <a:ea typeface="Calibri"/>
                <a:cs typeface="Simplified Arabic"/>
              </a:rPr>
              <a:t>العربية (صوت العرب</a:t>
            </a:r>
            <a:r>
              <a:rPr lang="ar-SA" sz="2400" b="1" dirty="0" smtClean="0">
                <a:ea typeface="Calibri"/>
                <a:cs typeface="Simplified Arabic"/>
              </a:rPr>
              <a:t>)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67477" y="2852936"/>
            <a:ext cx="3898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4. </a:t>
            </a:r>
            <a:r>
              <a:rPr lang="ar-SA" sz="2400" b="1" dirty="0" smtClean="0">
                <a:ea typeface="Calibri"/>
                <a:cs typeface="Simplified Arabic"/>
              </a:rPr>
              <a:t>الشبكة </a:t>
            </a:r>
            <a:r>
              <a:rPr lang="ar-SA" sz="2400" b="1" dirty="0">
                <a:ea typeface="Calibri"/>
                <a:cs typeface="Simplified Arabic"/>
              </a:rPr>
              <a:t>التجارية (الشرق الأوسط</a:t>
            </a:r>
            <a:r>
              <a:rPr lang="ar-SA" sz="2400" b="1" dirty="0" smtClean="0">
                <a:ea typeface="Calibri"/>
                <a:cs typeface="Simplified Arabic"/>
              </a:rPr>
              <a:t>)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604615" y="3356992"/>
            <a:ext cx="3406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20" dirty="0" smtClean="0">
                <a:ea typeface="Calibri"/>
                <a:cs typeface="Simplified Arabic"/>
              </a:rPr>
              <a:t>5. </a:t>
            </a:r>
            <a:r>
              <a:rPr lang="ar-SA" sz="2400" b="1" spc="-20" dirty="0" smtClean="0">
                <a:ea typeface="Calibri"/>
                <a:cs typeface="Simplified Arabic"/>
              </a:rPr>
              <a:t>الشبكة </a:t>
            </a:r>
            <a:r>
              <a:rPr lang="ar-SA" sz="2400" b="1" spc="-20" dirty="0">
                <a:ea typeface="Calibri"/>
                <a:cs typeface="Simplified Arabic"/>
              </a:rPr>
              <a:t>الدينية (القرأن الكريم</a:t>
            </a:r>
            <a:r>
              <a:rPr lang="ar-SA" sz="2400" b="1" spc="-20" dirty="0" smtClean="0">
                <a:ea typeface="Calibri"/>
                <a:cs typeface="Simplified Arabic"/>
              </a:rPr>
              <a:t>)</a:t>
            </a:r>
            <a:r>
              <a:rPr lang="ar-EG" sz="2400" b="1" spc="-2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760130" y="3831431"/>
            <a:ext cx="2239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20" dirty="0" smtClean="0">
                <a:ea typeface="Calibri"/>
                <a:cs typeface="Simplified Arabic"/>
              </a:rPr>
              <a:t>6. الشباب والرياضة.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289786" y="4331944"/>
            <a:ext cx="3720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7. </a:t>
            </a:r>
            <a:r>
              <a:rPr lang="ar-SA" sz="2400" b="1" dirty="0" smtClean="0">
                <a:ea typeface="Calibri"/>
                <a:cs typeface="Simplified Arabic"/>
              </a:rPr>
              <a:t>شبكة </a:t>
            </a:r>
            <a:r>
              <a:rPr lang="ar-SA" sz="2400" b="1" dirty="0">
                <a:ea typeface="Calibri"/>
                <a:cs typeface="Simplified Arabic"/>
              </a:rPr>
              <a:t>الإذاعات الموجهة </a:t>
            </a:r>
            <a:r>
              <a:rPr lang="ar-SA" sz="2400" b="1" dirty="0" smtClean="0">
                <a:ea typeface="Calibri"/>
                <a:cs typeface="Simplified Arabic"/>
              </a:rPr>
              <a:t>للخارج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012466" y="4793609"/>
            <a:ext cx="3998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8. </a:t>
            </a:r>
            <a:r>
              <a:rPr lang="ar-SA" sz="2400" b="1" dirty="0" smtClean="0">
                <a:ea typeface="Calibri"/>
                <a:cs typeface="Simplified Arabic"/>
              </a:rPr>
              <a:t>شبكة </a:t>
            </a:r>
            <a:r>
              <a:rPr lang="ar-SA" sz="2400" b="1" dirty="0">
                <a:ea typeface="Calibri"/>
                <a:cs typeface="Simplified Arabic"/>
              </a:rPr>
              <a:t>الإذاعات الإقليمية (المحلية</a:t>
            </a:r>
            <a:r>
              <a:rPr lang="ar-SA" sz="2400" b="1" dirty="0" smtClean="0">
                <a:ea typeface="Calibri"/>
                <a:cs typeface="Simplified Arabic"/>
              </a:rPr>
              <a:t>)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698300" y="5255274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9. </a:t>
            </a:r>
            <a:r>
              <a:rPr lang="ar-SA" sz="2400" b="1" dirty="0" smtClean="0">
                <a:ea typeface="Calibri"/>
                <a:cs typeface="Simplified Arabic"/>
              </a:rPr>
              <a:t>شبكة الإذاعات</a:t>
            </a:r>
            <a:r>
              <a:rPr lang="ar-EG" sz="2400" b="1" dirty="0" smtClean="0">
                <a:ea typeface="Calibri"/>
                <a:cs typeface="Simplified Arabic"/>
              </a:rPr>
              <a:t> </a:t>
            </a:r>
            <a:r>
              <a:rPr lang="ar-SA" sz="2400" b="1" dirty="0" smtClean="0">
                <a:ea typeface="Calibri"/>
                <a:cs typeface="Simplified Arabic"/>
              </a:rPr>
              <a:t>المتخصصة</a:t>
            </a:r>
            <a:r>
              <a:rPr lang="ar-EG" sz="2400" b="1" dirty="0" smtClean="0">
                <a:ea typeface="Calibri"/>
                <a:cs typeface="Simplified Arabic"/>
              </a:rPr>
              <a:t>: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395630" y="5255273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ea typeface="Calibri"/>
                <a:cs typeface="Simplified Arabic"/>
              </a:rPr>
              <a:t>التعليمية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r>
              <a:rPr lang="ar-SA" sz="2400" b="1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107371" y="5255274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ea typeface="Calibri"/>
                <a:cs typeface="Simplified Arabic"/>
              </a:rPr>
              <a:t>الأخبار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r>
              <a:rPr lang="ar-SA" sz="2400" b="1" dirty="0" smtClean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791674" y="5323695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الأغاني.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27845" y="5323695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ea typeface="Calibri"/>
                <a:cs typeface="Simplified Arabic"/>
              </a:rPr>
              <a:t>الكبار.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40405" y="5756596"/>
            <a:ext cx="8670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</a:t>
            </a:r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شبكة </a:t>
            </a:r>
            <a:r>
              <a:rPr lang="ar-SA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راديو النيل (راديو ميجا إف إم، وشعبي إف إم، وهيتس إف إم، ونغم إف إم</a:t>
            </a:r>
            <a:r>
              <a:rPr lang="ar-SA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487" y="5695041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ea typeface="Calibri"/>
                <a:cs typeface="Simplified Arabic"/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43252" y="170631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ea typeface="Calibri"/>
                <a:cs typeface="Simplified Arabic"/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0558" y="2235642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ea typeface="Calibri"/>
                <a:cs typeface="Simplified Arabic"/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52" y="2808212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9" y="3250640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62" y="3803904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92" y="5238128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9" y="5207351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55" y="5179878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65" y="5207350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51860" y="991181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Calibri"/>
                <a:cs typeface="Simplified Arabic"/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249949"/>
            <a:ext cx="622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77" y="4652285"/>
            <a:ext cx="622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18864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899592" y="203544"/>
            <a:ext cx="779222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28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إذاعة صوت العرب </a:t>
            </a:r>
            <a:r>
              <a:rPr lang="ar-EG" sz="280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كإحدى </a:t>
            </a:r>
            <a:r>
              <a:rPr lang="ar-EG" sz="28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الإذاعات المتخصصة في </a:t>
            </a:r>
            <a:endParaRPr lang="ar-EG" sz="2800" dirty="0" smtClean="0">
              <a:solidFill>
                <a:srgbClr val="FF0000"/>
              </a:solidFill>
              <a:ea typeface="Calibri"/>
              <a:cs typeface="PT Bold Heading" pitchFamily="2" charset="-78"/>
            </a:endParaRPr>
          </a:p>
          <a:p>
            <a:pPr algn="ctr"/>
            <a:r>
              <a:rPr lang="ar-EG" sz="280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(</a:t>
            </a:r>
            <a:r>
              <a:rPr lang="ar-EG" sz="28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الإقليم الجغرافي):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2987" y="1331595"/>
            <a:ext cx="5420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ea typeface="Calibri"/>
                <a:cs typeface="Simplified Arabic"/>
              </a:rPr>
              <a:t>إذاعة صوت العرب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dirty="0">
                <a:ea typeface="Calibri"/>
                <a:cs typeface="Simplified Arabic"/>
              </a:rPr>
              <a:t>هي إذاعة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u="sng" dirty="0">
                <a:solidFill>
                  <a:srgbClr val="0000FF"/>
                </a:solidFill>
                <a:latin typeface="Calibri"/>
                <a:ea typeface="Calibri"/>
                <a:cs typeface="Simplified Arabic"/>
                <a:hlinkClick r:id="rId2" tooltip="مصر"/>
              </a:rPr>
              <a:t>مصرية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dirty="0">
                <a:ea typeface="Calibri"/>
                <a:cs typeface="Simplified Arabic"/>
              </a:rPr>
              <a:t>تبث من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u="sng" dirty="0">
                <a:solidFill>
                  <a:srgbClr val="0000FF"/>
                </a:solidFill>
                <a:latin typeface="Calibri"/>
                <a:ea typeface="Calibri"/>
                <a:cs typeface="Simplified Arabic"/>
                <a:hlinkClick r:id="rId3" tooltip="القاهرة"/>
              </a:rPr>
              <a:t>القاهرة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1595"/>
            <a:ext cx="2143125" cy="1881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00453" y="1935796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 smtClean="0">
                <a:ea typeface="Calibri"/>
                <a:cs typeface="Simplified Arabic"/>
              </a:rPr>
              <a:t>تم </a:t>
            </a:r>
            <a:r>
              <a:rPr lang="ar-SA" sz="2400" b="1" dirty="0">
                <a:ea typeface="Calibri"/>
                <a:cs typeface="Simplified Arabic"/>
              </a:rPr>
              <a:t>إنشائها في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SA" sz="2400" b="1" u="sng" dirty="0">
                <a:solidFill>
                  <a:srgbClr val="0000FF"/>
                </a:solidFill>
                <a:latin typeface="Calibri"/>
                <a:ea typeface="Calibri"/>
                <a:cs typeface="Simplified Arabic"/>
                <a:hlinkClick r:id="rId5" tooltip="4 يوليو"/>
              </a:rPr>
              <a:t>4 يوليو </a:t>
            </a:r>
            <a:r>
              <a:rPr lang="ar-SA" sz="2400" b="1" u="sng" dirty="0" smtClean="0">
                <a:solidFill>
                  <a:srgbClr val="0000FF"/>
                </a:solidFill>
                <a:latin typeface="Calibri"/>
                <a:ea typeface="Calibri"/>
                <a:cs typeface="Simplified Arabic"/>
                <a:hlinkClick r:id="rId5" tooltip="4 يوليو"/>
              </a:rPr>
              <a:t>عام</a:t>
            </a:r>
            <a:r>
              <a:rPr lang="en-US" sz="2400" b="1" u="sng" dirty="0" smtClean="0">
                <a:solidFill>
                  <a:srgbClr val="0000FF"/>
                </a:solidFill>
                <a:latin typeface="Simplified Arabic"/>
                <a:ea typeface="Calibri"/>
              </a:rPr>
              <a:t> </a:t>
            </a:r>
            <a:r>
              <a:rPr lang="ar-EG" sz="2400" b="1" dirty="0" smtClean="0">
                <a:ea typeface="Calibri"/>
                <a:cs typeface="Simplified Arabic"/>
              </a:rPr>
              <a:t>1953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11593" y="2492896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وكانت من أول وأشهر الإذاعات المصرية التي بثت لجميع أقطار العالم العربي باللغة </a:t>
            </a:r>
            <a:r>
              <a:rPr lang="ar-SA" sz="2400" b="1" dirty="0" smtClean="0">
                <a:ea typeface="Calibri"/>
                <a:cs typeface="Simplified Arabic"/>
              </a:rPr>
              <a:t>العربية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388433" y="3323893"/>
            <a:ext cx="652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Times New Roman"/>
                <a:cs typeface="Simplified Arabic"/>
              </a:rPr>
              <a:t>صاحب فكرة تأسيس إذاعة صوت العرب كان الدكتور</a:t>
            </a:r>
            <a:r>
              <a:rPr lang="en-US" sz="2400" b="1" dirty="0">
                <a:latin typeface="Simplified Arabic"/>
                <a:ea typeface="Times New Roman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Calibri"/>
                <a:ea typeface="Times New Roman"/>
                <a:cs typeface="Simplified Arabic"/>
                <a:hlinkClick r:id="rId6" tooltip="محمد عبد القادر حاتم"/>
              </a:rPr>
              <a:t>محمد عبد القادر </a:t>
            </a:r>
            <a:r>
              <a:rPr lang="ar-SA" sz="2400" b="1" dirty="0" smtClean="0">
                <a:solidFill>
                  <a:srgbClr val="0000FF"/>
                </a:solidFill>
                <a:latin typeface="Calibri"/>
                <a:ea typeface="Times New Roman"/>
                <a:cs typeface="Simplified Arabic"/>
                <a:hlinkClick r:id="rId6" tooltip="محمد عبد القادر حاتم"/>
              </a:rPr>
              <a:t>حاتم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55576" y="3783523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شاركت صوت العرب في تحرير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7" tooltip="مجلس التعاون لدول الخليج العربية"/>
              </a:rPr>
              <a:t>دول الخليج العربية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واستقلالها.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6947" y="4245188"/>
            <a:ext cx="586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ea typeface="Times New Roman"/>
                <a:cs typeface="Simplified Arabic"/>
              </a:rPr>
              <a:t>كان صوت العرب صوت مجاهدي</a:t>
            </a:r>
            <a:r>
              <a:rPr lang="en-US" sz="2400" b="1" dirty="0">
                <a:latin typeface="Simplified Arabic"/>
                <a:ea typeface="Times New Roman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Calibri"/>
                <a:ea typeface="Times New Roman"/>
                <a:cs typeface="Simplified Arabic"/>
                <a:hlinkClick r:id="rId8" tooltip="الجزائر"/>
              </a:rPr>
              <a:t>الجزائر</a:t>
            </a:r>
            <a:r>
              <a:rPr lang="en-US" sz="2400" b="1" dirty="0">
                <a:latin typeface="Simplified Arabic"/>
                <a:ea typeface="Times New Roman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Calibri"/>
                <a:ea typeface="Times New Roman"/>
                <a:cs typeface="Simplified Arabic"/>
                <a:hlinkClick r:id="rId9" tooltip="المغرب"/>
              </a:rPr>
              <a:t>والمغرب</a:t>
            </a:r>
            <a:r>
              <a:rPr lang="en-US" sz="2400" b="1" dirty="0">
                <a:latin typeface="Simplified Arabic"/>
                <a:ea typeface="Times New Roman"/>
              </a:rPr>
              <a:t> </a:t>
            </a:r>
            <a:r>
              <a:rPr lang="ar-SA" sz="2400" b="1" dirty="0" smtClean="0">
                <a:solidFill>
                  <a:srgbClr val="0000FF"/>
                </a:solidFill>
                <a:latin typeface="Calibri"/>
                <a:ea typeface="Times New Roman"/>
                <a:cs typeface="Simplified Arabic"/>
                <a:hlinkClick r:id="rId10" tooltip="تونس"/>
              </a:rPr>
              <a:t>وتونس</a:t>
            </a:r>
            <a:r>
              <a:rPr lang="ar-EG" sz="2400" b="1" dirty="0" smtClean="0">
                <a:solidFill>
                  <a:srgbClr val="0000FF"/>
                </a:solidFill>
                <a:latin typeface="Calibri"/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8" y="5335377"/>
            <a:ext cx="1997774" cy="1359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33" y="5362324"/>
            <a:ext cx="2088232" cy="1359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93" y="5362324"/>
            <a:ext cx="2198692" cy="13059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61" y="5362324"/>
            <a:ext cx="1932806" cy="1337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3962" y="4797152"/>
            <a:ext cx="8270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Times New Roman"/>
                <a:cs typeface="Simplified Arabic"/>
              </a:rPr>
              <a:t>صوت المناضلين العرب وحصن العروبة الإعلامي والمدافع عن القضايا </a:t>
            </a:r>
            <a:r>
              <a:rPr lang="ar-SA" sz="2400" b="1" dirty="0" smtClean="0">
                <a:ea typeface="Times New Roman"/>
                <a:cs typeface="Simplified Arabic"/>
              </a:rPr>
              <a:t>العربية</a:t>
            </a:r>
            <a:r>
              <a:rPr lang="ar-EG" sz="2400" b="1" dirty="0" smtClean="0"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1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791FD-A7C1-4598-8460-BF2BEA9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7472" y="13841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7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1043608" y="263261"/>
            <a:ext cx="7146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إذاعة البرنامج الثقافي كأحد الإذاعات المتخصصة </a:t>
            </a:r>
            <a:endParaRPr lang="ar-EG" sz="3200" b="1" dirty="0" smtClean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  <a:p>
            <a:pPr lvl="0" algn="ctr"/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في </a:t>
            </a:r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(المضمون ومخاطبة الجمهور معا):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2199" y="1469952"/>
            <a:ext cx="6876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بدأت إذاعة البرنامج الثقافي إرسالها من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 tooltip="القاهرة"/>
              </a:rPr>
              <a:t>القاهرة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 5 مايو 1957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7" y="1951638"/>
            <a:ext cx="190500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87" y="1951638"/>
            <a:ext cx="2059213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3781" y="1951638"/>
            <a:ext cx="3698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>
                <a:ea typeface="Times New Roman"/>
                <a:cs typeface="Simplified Arabic"/>
              </a:rPr>
              <a:t>باس</a:t>
            </a:r>
            <a:r>
              <a:rPr lang="ar-EG" sz="2400" b="1" dirty="0">
                <a:ea typeface="Times New Roman"/>
                <a:cs typeface="Simplified Arabic"/>
              </a:rPr>
              <a:t>م "</a:t>
            </a:r>
            <a:r>
              <a:rPr lang="ar-SA" sz="2400" b="1" dirty="0">
                <a:ea typeface="Times New Roman"/>
                <a:cs typeface="Simplified Arabic"/>
              </a:rPr>
              <a:t>البرنامج الثاني" لتكون إذاعة </a:t>
            </a:r>
            <a:endParaRPr lang="en-US" sz="2400" b="1" dirty="0" smtClean="0">
              <a:ea typeface="Times New Roman"/>
              <a:cs typeface="Simplified Arabic"/>
            </a:endParaRPr>
          </a:p>
          <a:p>
            <a:pPr algn="ctr" rtl="1"/>
            <a:r>
              <a:rPr lang="ar-SA" sz="2400" b="1" dirty="0" smtClean="0">
                <a:ea typeface="Times New Roman"/>
                <a:cs typeface="Simplified Arabic"/>
              </a:rPr>
              <a:t>تعنى </a:t>
            </a:r>
            <a:r>
              <a:rPr lang="ar-SA" sz="2400" b="1" dirty="0">
                <a:ea typeface="Times New Roman"/>
                <a:cs typeface="Simplified Arabic"/>
              </a:rPr>
              <a:t>بالشأن </a:t>
            </a:r>
            <a:r>
              <a:rPr lang="ar-SA" sz="2400" b="1" dirty="0" smtClean="0">
                <a:ea typeface="Times New Roman"/>
                <a:cs typeface="Simplified Arabic"/>
              </a:rPr>
              <a:t>الثقافي</a:t>
            </a:r>
            <a:r>
              <a:rPr lang="en-US" sz="2400" b="1" dirty="0"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499992" y="2782635"/>
            <a:ext cx="430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ea typeface="Times New Roman"/>
                <a:cs typeface="Simplified Arabic"/>
              </a:rPr>
              <a:t>ويرجع الفضل في تأسيسها إلى</a:t>
            </a:r>
            <a:r>
              <a:rPr lang="en-US" sz="2400" b="1" dirty="0">
                <a:latin typeface="Simplified Arabic"/>
                <a:ea typeface="Times New Roman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Calibri"/>
                <a:ea typeface="Times New Roman"/>
                <a:cs typeface="Simplified Arabic"/>
                <a:hlinkClick r:id="rId5" tooltip="سعد لبيب (الصفحة غير موجودة)"/>
              </a:rPr>
              <a:t>سعد </a:t>
            </a:r>
            <a:r>
              <a:rPr lang="ar-SA" sz="2400" b="1" dirty="0" smtClean="0">
                <a:solidFill>
                  <a:srgbClr val="0000FF"/>
                </a:solidFill>
                <a:latin typeface="Calibri"/>
                <a:ea typeface="Times New Roman"/>
                <a:cs typeface="Simplified Arabic"/>
                <a:hlinkClick r:id="rId5" tooltip="سعد لبيب (الصفحة غير موجودة)"/>
              </a:rPr>
              <a:t>لبيب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051720" y="3630215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3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 بداياتها</a:t>
            </a:r>
            <a:r>
              <a:rPr lang="en-US" sz="2400" b="1" spc="-3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spc="-3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انتُقدت الإذاعة بأنها نخبوية تتوجه إلى القلة من </a:t>
            </a:r>
            <a:r>
              <a:rPr lang="ar-SA" sz="2400" b="1" spc="-3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المستمعين</a:t>
            </a:r>
            <a:r>
              <a:rPr lang="en-US" sz="2400" b="1" spc="-3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027" y="4149080"/>
            <a:ext cx="8672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30" dirty="0" smtClean="0">
                <a:ea typeface="Times New Roman"/>
                <a:cs typeface="Simplified Arabic"/>
              </a:rPr>
              <a:t>البرنامج </a:t>
            </a:r>
            <a:r>
              <a:rPr lang="ar-SA" sz="2400" b="1" spc="-30" dirty="0">
                <a:ea typeface="Times New Roman"/>
                <a:cs typeface="Simplified Arabic"/>
              </a:rPr>
              <a:t>الثاني له الفضل في تأسيس الإعلام العلمي في العلوم الطبيعية </a:t>
            </a:r>
            <a:r>
              <a:rPr lang="ar-SA" sz="2400" b="1" spc="-30" dirty="0" smtClean="0">
                <a:ea typeface="Times New Roman"/>
                <a:cs typeface="Simplified Arabic"/>
              </a:rPr>
              <a:t>والإنسانية</a:t>
            </a:r>
            <a:r>
              <a:rPr lang="en-US" sz="2400" b="1" spc="-30" dirty="0" smtClean="0"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933490" y="4797152"/>
            <a:ext cx="7706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إذاعة الشرق الأوسط كأحد الإذاعات المتخصصة في (المضمون):</a:t>
            </a:r>
            <a:endParaRPr lang="ar-EG" sz="2800" b="1" dirty="0" smtClean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27696"/>
            <a:ext cx="1448326" cy="12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85494" y="5554179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بدأ بث إذاعة الشرق الأوسط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7" tooltip="30 مايو"/>
              </a:rPr>
              <a:t>30 مايو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عام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1964 كمحطة</a:t>
            </a: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ar-S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8" tooltip="إعلان"/>
              </a:rPr>
              <a:t>إعلانية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8715FC-9C22-4D47-9B77-C6967D3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81000" y="16173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2000" b="1" smtClean="0"/>
              <a:t>8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315717" y="260648"/>
            <a:ext cx="8532440" cy="605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SA" sz="3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إذاعة القرآن الكريم </a:t>
            </a:r>
            <a:r>
              <a:rPr lang="ar-SA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ك</a:t>
            </a:r>
            <a:r>
              <a:rPr lang="ar-EG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إ</a:t>
            </a:r>
            <a:r>
              <a:rPr lang="ar-SA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حد</a:t>
            </a:r>
            <a:r>
              <a:rPr lang="ar-EG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ى</a:t>
            </a:r>
            <a:r>
              <a:rPr lang="ar-SA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 </a:t>
            </a:r>
            <a:r>
              <a:rPr lang="ar-SA" sz="3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الإذاعات المتخصصة في (المضمون):</a:t>
            </a:r>
            <a:endParaRPr lang="en-US" sz="3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9248" y="1124744"/>
            <a:ext cx="637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هي </a:t>
            </a:r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إذاعة متخصصة بإذاعة القرآن الكريم والبرامج 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الإسلامية.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491880" y="2048074"/>
            <a:ext cx="4693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هي </a:t>
            </a:r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أول إذاعة قرآن كريم على مستوى 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العالم.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351018" y="1586409"/>
            <a:ext cx="6861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وقد بدأت في بث إرسالها في  29 مارس 1964 في القاهرة الكبرى.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100392" y="250973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Simplified Arabic"/>
              </a:rPr>
              <a:t>قرائها: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3095"/>
            <a:ext cx="2171506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3951" y="2571294"/>
            <a:ext cx="1986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ea typeface="Calibri"/>
                <a:cs typeface="Simplified Arabic"/>
              </a:rPr>
              <a:t>عبدالباسط عبد الصمد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46260"/>
            <a:ext cx="1787146" cy="16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3968" y="2546150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ea typeface="Calibri"/>
                <a:cs typeface="Simplified Arabic"/>
              </a:rPr>
              <a:t>مصطفى </a:t>
            </a:r>
            <a:r>
              <a:rPr lang="ar-SA" sz="2000" b="1" dirty="0">
                <a:ea typeface="Calibri"/>
                <a:cs typeface="Simplified Arabic"/>
              </a:rPr>
              <a:t>إسماعيل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6260"/>
            <a:ext cx="1639939" cy="16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7784" y="2571294"/>
            <a:ext cx="111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ea typeface="Calibri"/>
                <a:cs typeface="Simplified Arabic"/>
              </a:rPr>
              <a:t>محمد رفعت</a:t>
            </a:r>
            <a:endParaRPr lang="en-US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50" y="2958828"/>
            <a:ext cx="1538085" cy="1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1386" y="257129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 smtClean="0">
                <a:ea typeface="Calibri"/>
                <a:cs typeface="Simplified Arabic"/>
              </a:rPr>
              <a:t>محمد </a:t>
            </a:r>
            <a:r>
              <a:rPr lang="ar-SA" sz="2000" b="1" dirty="0" smtClean="0">
                <a:ea typeface="Calibri"/>
                <a:cs typeface="Simplified Arabic"/>
              </a:rPr>
              <a:t>الطبلاوي</a:t>
            </a:r>
            <a:endParaRPr lang="en-US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8" y="2984740"/>
            <a:ext cx="1627707" cy="159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28184" y="5956474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ظروف وأسباب نشأته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ا:</a:t>
            </a:r>
            <a:endParaRPr lang="en-US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522" y="5802586"/>
            <a:ext cx="5833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30" dirty="0">
                <a:ea typeface="Times New Roman"/>
                <a:cs typeface="Simplified Arabic"/>
              </a:rPr>
              <a:t>: "وَمَن يَبْتَغِ غَيْرَ الإِسْلاَمِ دِيناً فَلَن يُقْبَلَ مِنْهُ وَهُوَ فِي الآخِرَةِ </a:t>
            </a:r>
            <a:r>
              <a:rPr lang="ar-SA" sz="2400" b="1" spc="-30" dirty="0" smtClean="0">
                <a:ea typeface="Times New Roman"/>
                <a:cs typeface="Simplified Arabic"/>
              </a:rPr>
              <a:t>مِنَ </a:t>
            </a:r>
            <a:r>
              <a:rPr lang="ar-SA" sz="2400" b="1" spc="-30" dirty="0">
                <a:ea typeface="Times New Roman"/>
                <a:cs typeface="Simplified Arabic"/>
              </a:rPr>
              <a:t>الْخَاسِرِينَ {85}"(سورة آل عمران).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4788842"/>
            <a:ext cx="8800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برامجها</a:t>
            </a: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يذاع فيها برنامج بريد الإسلام، وبرنامج في رحاب الفقه، وبلاغة الرسول، والإسلام والحياة، وبين السائل </a:t>
            </a:r>
            <a:r>
              <a:rPr lang="ar-E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والفقيه.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08520" y="116632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9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88640"/>
            <a:ext cx="830860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إذاعة الشباب والرياضة </a:t>
            </a:r>
            <a:r>
              <a:rPr lang="ar-SA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ك</a:t>
            </a:r>
            <a:r>
              <a:rPr lang="ar-EG" sz="3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إ</a:t>
            </a:r>
            <a:r>
              <a:rPr lang="ar-SA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حد</a:t>
            </a:r>
            <a:r>
              <a:rPr lang="ar-EG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ى</a:t>
            </a:r>
            <a:r>
              <a:rPr lang="ar-SA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 </a:t>
            </a:r>
            <a:r>
              <a:rPr lang="ar-SA" sz="3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الإذاعات المتخصصة </a:t>
            </a:r>
            <a:endParaRPr lang="ar-EG" sz="3000" b="1" dirty="0" smtClean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0000"/>
              </a:solidFill>
              <a:latin typeface="Calibri"/>
              <a:ea typeface="Times New Roman"/>
              <a:cs typeface="PT Bold Heading" pitchFamily="2" charset="-78"/>
            </a:endParaRPr>
          </a:p>
          <a:p>
            <a:pPr algn="ctr" rtl="1">
              <a:lnSpc>
                <a:spcPct val="115000"/>
              </a:lnSpc>
            </a:pPr>
            <a:r>
              <a:rPr lang="ar-SA" sz="3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في </a:t>
            </a:r>
            <a:r>
              <a:rPr lang="ar-SA" sz="3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(المضمون والجمهور معا):</a:t>
            </a:r>
            <a:endParaRPr lang="en-US" sz="3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162880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هي إذاعة مصرية بدأت إرسالها في مناسبة العيد الثاني لذكرى انتصارات أكتوبر في السادس من أكتوبر عام</a:t>
            </a:r>
            <a:r>
              <a:rPr lang="en-US" sz="2400" b="1" dirty="0">
                <a:latin typeface="Simplified Arabic"/>
                <a:ea typeface="Calibri"/>
              </a:rPr>
              <a:t> </a:t>
            </a:r>
            <a:r>
              <a:rPr lang="ar-EG" sz="2400" b="1" u="sng" dirty="0" smtClean="0">
                <a:solidFill>
                  <a:srgbClr val="0000FF"/>
                </a:solidFill>
                <a:latin typeface="Calibri"/>
                <a:ea typeface="Calibri"/>
                <a:cs typeface="Simplified Arabic"/>
                <a:hlinkClick r:id="rId2" tooltip="1975"/>
              </a:rPr>
              <a:t>1975</a:t>
            </a:r>
            <a:r>
              <a:rPr lang="ar-EG" sz="2400" b="1" u="sng" dirty="0" smtClean="0">
                <a:solidFill>
                  <a:srgbClr val="0000FF"/>
                </a:solidFill>
                <a:latin typeface="Calibri"/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657475" cy="134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80257" y="2996952"/>
            <a:ext cx="5688633" cy="623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شبكة الإذاعات المتخصصة:</a:t>
            </a:r>
            <a:endParaRPr lang="ar-EG" sz="3000" b="1" dirty="0" smtClean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0000"/>
              </a:solidFill>
              <a:latin typeface="Calibri"/>
              <a:ea typeface="Times New Roman"/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785617"/>
            <a:ext cx="8561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000" b="1" spc="-20" dirty="0" smtClean="0">
                <a:ea typeface="Times New Roman"/>
                <a:cs typeface="Simplified Arabic"/>
              </a:rPr>
              <a:t>تم </a:t>
            </a:r>
            <a:r>
              <a:rPr lang="ar-EG" sz="2000" b="1" spc="-20" dirty="0">
                <a:ea typeface="Times New Roman"/>
                <a:cs typeface="Simplified Arabic"/>
              </a:rPr>
              <a:t>تدشين شبكة الإذاعات المتخصصة في احتفال مصر بعيد الإعلاميين الذي أقيم في 18 يونيو 2000،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57906" y="4185727"/>
            <a:ext cx="7758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20" dirty="0">
                <a:ea typeface="Times New Roman"/>
                <a:cs typeface="Simplified Arabic"/>
              </a:rPr>
              <a:t>حيث أعطيت إشارة البدء لانطلاق أول شبكة إذاعات متخصصة عربية.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55976" y="4653136"/>
            <a:ext cx="4539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20" dirty="0">
                <a:ea typeface="Times New Roman"/>
                <a:cs typeface="Simplified Arabic"/>
              </a:rPr>
              <a:t>وبدأ الإرسال في أربع إذاعات متخصصة </a:t>
            </a:r>
            <a:r>
              <a:rPr lang="ar-EG" sz="2400" b="1" spc="-20" dirty="0" smtClean="0">
                <a:ea typeface="Times New Roman"/>
                <a:cs typeface="Simplified Arabic"/>
              </a:rPr>
              <a:t>هي: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134996" y="5077292"/>
            <a:ext cx="2670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1. إذاعة </a:t>
            </a:r>
            <a:r>
              <a:rPr lang="ar-EG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الأخبار والموسيقى: </a:t>
            </a:r>
            <a:endParaRPr lang="en-US" sz="14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1960" y="5077292"/>
            <a:ext cx="155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2. إذاعة </a:t>
            </a:r>
            <a:r>
              <a:rPr lang="ar-EG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الكبار:</a:t>
            </a:r>
            <a:endParaRPr lang="en-US" sz="14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1720" y="5079664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3. الإذاعة </a:t>
            </a:r>
            <a:r>
              <a:rPr lang="ar-EG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التعليمية:</a:t>
            </a:r>
            <a:endParaRPr lang="en-US" sz="14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83" y="5477402"/>
            <a:ext cx="1172175" cy="12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77402"/>
            <a:ext cx="1239029" cy="12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25129"/>
            <a:ext cx="1412771" cy="119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5606"/>
            <a:ext cx="1728192" cy="121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91286"/>
            <a:ext cx="1711374" cy="122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8153" y="5053246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0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Simplified Arabic"/>
              </a:rPr>
              <a:t>4. إذاعة الأغاني:</a:t>
            </a:r>
            <a:endParaRPr lang="en-US" sz="14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1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/>
      <p:bldP spid="8" grpId="0"/>
      <p:bldP spid="9" grpId="0"/>
      <p:bldP spid="12" grpId="0"/>
      <p:bldP spid="13" grpId="0"/>
      <p:bldP spid="14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1999</TotalTime>
  <Words>721</Words>
  <Application>Microsoft Office PowerPoint</Application>
  <PresentationFormat>On-screen Show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مقرر الإذاعات والقنوات المتخصصة للفرقة الثالثة </vt:lpstr>
      <vt:lpstr>المحاضرة الرابعة: الراديو المتخصص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89</cp:revision>
  <dcterms:created xsi:type="dcterms:W3CDTF">2020-03-24T00:59:16Z</dcterms:created>
  <dcterms:modified xsi:type="dcterms:W3CDTF">2020-10-23T13:03:50Z</dcterms:modified>
</cp:coreProperties>
</file>